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49883B-69C7-47FE-ADEC-2D8210126079}">
  <a:tblStyle styleId="{BC49883B-69C7-47FE-ADEC-2D82101260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N_5IbXUY3y2PCuhFQ0YA7ZuREwC7ew1Q3fyILBnEBQA/copy" TargetMode="External"/><Relationship Id="rId5" Type="http://schemas.openxmlformats.org/officeDocument/2006/relationships/hyperlink" Target="http://creativecommons.org/licenses/by-nc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2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U.S. Government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Unit I-III Review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5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hlinkClick r:id="rId6"/>
              </a:rPr>
              <a:t>Click here to make your own copy of this 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80963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            Power</a:t>
            </a:r>
          </a:p>
        </p:txBody>
      </p:sp>
      <p:sp>
        <p:nvSpPr>
          <p:cNvPr id="127" name="Shape 12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Answer</a:t>
            </a:r>
          </a:p>
        </p:txBody>
      </p:sp>
      <p:sp>
        <p:nvSpPr>
          <p:cNvPr id="128" name="Shape 12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29" name="Shape 1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Rule of the many</a:t>
            </a:r>
          </a:p>
        </p:txBody>
      </p:sp>
      <p:sp>
        <p:nvSpPr>
          <p:cNvPr id="136" name="Shape 13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Question</a:t>
            </a:r>
          </a:p>
        </p:txBody>
      </p:sp>
      <p:sp>
        <p:nvSpPr>
          <p:cNvPr id="137" name="Shape 13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38" name="Shape 13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Democracy</a:t>
            </a:r>
          </a:p>
        </p:txBody>
      </p:sp>
      <p:sp>
        <p:nvSpPr>
          <p:cNvPr id="145" name="Shape 14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Answer</a:t>
            </a:r>
          </a:p>
        </p:txBody>
      </p:sp>
      <p:sp>
        <p:nvSpPr>
          <p:cNvPr id="146" name="Shape 14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47" name="Shape 14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First Ten Amendments</a:t>
            </a:r>
          </a:p>
        </p:txBody>
      </p:sp>
      <p:sp>
        <p:nvSpPr>
          <p:cNvPr id="154" name="Shape 15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Question</a:t>
            </a:r>
          </a:p>
        </p:txBody>
      </p:sp>
      <p:sp>
        <p:nvSpPr>
          <p:cNvPr id="155" name="Shape 15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56" name="Shape 15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Bill of Rights</a:t>
            </a:r>
          </a:p>
        </p:txBody>
      </p:sp>
      <p:sp>
        <p:nvSpPr>
          <p:cNvPr id="163" name="Shape 1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Answer</a:t>
            </a:r>
          </a:p>
        </p:txBody>
      </p:sp>
      <p:sp>
        <p:nvSpPr>
          <p:cNvPr id="164" name="Shape 16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65" name="Shape 16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Amendment Process</a:t>
            </a:r>
          </a:p>
        </p:txBody>
      </p:sp>
      <p:sp>
        <p:nvSpPr>
          <p:cNvPr id="172" name="Shape 1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Question</a:t>
            </a:r>
          </a:p>
        </p:txBody>
      </p:sp>
      <p:sp>
        <p:nvSpPr>
          <p:cNvPr id="173" name="Shape 17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74" name="Shape 1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99612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⅔ of Congress proposes, ¾ of States ratify it.</a:t>
            </a:r>
          </a:p>
        </p:txBody>
      </p:sp>
      <p:sp>
        <p:nvSpPr>
          <p:cNvPr id="181" name="Shape 1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Answer</a:t>
            </a:r>
          </a:p>
        </p:txBody>
      </p:sp>
      <p:sp>
        <p:nvSpPr>
          <p:cNvPr id="182" name="Shape 18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83" name="Shape 1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      When conflict over Federal and state law occurs, the federal law prevails.      </a:t>
            </a:r>
          </a:p>
        </p:txBody>
      </p:sp>
      <p:sp>
        <p:nvSpPr>
          <p:cNvPr id="190" name="Shape 1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Question</a:t>
            </a:r>
          </a:p>
        </p:txBody>
      </p:sp>
      <p:sp>
        <p:nvSpPr>
          <p:cNvPr id="191" name="Shape 19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92" name="Shape 1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1080963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Supremacy Clause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Article VI section 2</a:t>
            </a:r>
          </a:p>
        </p:txBody>
      </p:sp>
      <p:sp>
        <p:nvSpPr>
          <p:cNvPr id="199" name="Shape 1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Answer</a:t>
            </a:r>
          </a:p>
        </p:txBody>
      </p:sp>
      <p:sp>
        <p:nvSpPr>
          <p:cNvPr id="200" name="Shape 20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01" name="Shape 2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Beard’s Thesis</a:t>
            </a:r>
          </a:p>
        </p:txBody>
      </p:sp>
      <p:sp>
        <p:nvSpPr>
          <p:cNvPr id="208" name="Shape 2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Question</a:t>
            </a:r>
          </a:p>
        </p:txBody>
      </p:sp>
      <p:sp>
        <p:nvSpPr>
          <p:cNvPr id="209" name="Shape 20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10" name="Shape 2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  <a:hlinkClick r:id="rId3"/>
              </a:rPr>
              <a:t>JEOPARDY BOARD</a:t>
            </a:r>
          </a:p>
        </p:txBody>
      </p:sp>
      <p:graphicFrame>
        <p:nvGraphicFramePr>
          <p:cNvPr id="57" name="Shape 57"/>
          <p:cNvGraphicFramePr/>
          <p:nvPr/>
        </p:nvGraphicFramePr>
        <p:xfrm>
          <a:off x="84750" y="1417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{BC49883B-69C7-47FE-ADEC-2D8210126079}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The Study of government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FFFFFF"/>
                          </a:solidFill>
                        </a:rPr>
                        <a:t>Foundations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FFFFFF"/>
                          </a:solidFill>
                        </a:rPr>
                        <a:t>(Am. Gov)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Federalism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FFFFFF"/>
                          </a:solidFill>
                        </a:rPr>
                        <a:t>Political Culture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Potpurri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4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5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6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7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8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9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0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1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2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3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4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5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6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7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8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9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0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1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2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3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4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5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6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7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8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Shape 58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>
                <a:solidFill>
                  <a:srgbClr val="FFFF00"/>
                </a:solidFill>
                <a:hlinkClick r:id="rId29"/>
              </a:rPr>
              <a:t>FINAL JEOPARDY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 group of wealthy economic elite had the interests protected by the new constitution.</a:t>
            </a:r>
          </a:p>
        </p:txBody>
      </p:sp>
      <p:sp>
        <p:nvSpPr>
          <p:cNvPr id="217" name="Shape 2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Answer</a:t>
            </a:r>
          </a:p>
        </p:txBody>
      </p:sp>
      <p:sp>
        <p:nvSpPr>
          <p:cNvPr id="218" name="Shape 21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19" name="Shape 2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 group of skilled statesman and democratic elite sought to look out for their states by compromising on many issues.</a:t>
            </a:r>
          </a:p>
        </p:txBody>
      </p:sp>
      <p:sp>
        <p:nvSpPr>
          <p:cNvPr id="226" name="Shape 2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Question</a:t>
            </a:r>
          </a:p>
        </p:txBody>
      </p:sp>
      <p:sp>
        <p:nvSpPr>
          <p:cNvPr id="227" name="Shape 22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28" name="Shape 2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Roche thesis</a:t>
            </a:r>
          </a:p>
        </p:txBody>
      </p:sp>
      <p:sp>
        <p:nvSpPr>
          <p:cNvPr id="235" name="Shape 2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Answer</a:t>
            </a:r>
          </a:p>
        </p:txBody>
      </p:sp>
      <p:sp>
        <p:nvSpPr>
          <p:cNvPr id="236" name="Shape 23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37" name="Shape 2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McCullough v Maryland</a:t>
            </a:r>
          </a:p>
        </p:txBody>
      </p:sp>
      <p:sp>
        <p:nvSpPr>
          <p:cNvPr id="244" name="Shape 2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Question</a:t>
            </a:r>
          </a:p>
        </p:txBody>
      </p:sp>
      <p:sp>
        <p:nvSpPr>
          <p:cNvPr id="245" name="Shape 24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46" name="Shape 2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Gave Congress and Federal Gov’t authority in constitutional powers i.e a bank</a:t>
            </a:r>
          </a:p>
        </p:txBody>
      </p:sp>
      <p:sp>
        <p:nvSpPr>
          <p:cNvPr id="253" name="Shape 2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Answer</a:t>
            </a:r>
          </a:p>
        </p:txBody>
      </p:sp>
      <p:sp>
        <p:nvSpPr>
          <p:cNvPr id="254" name="Shape 25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55" name="Shape 2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Powers separated in distinct divisions between federal, state and local authority.</a:t>
            </a:r>
          </a:p>
        </p:txBody>
      </p:sp>
      <p:sp>
        <p:nvSpPr>
          <p:cNvPr id="262" name="Shape 2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Question</a:t>
            </a:r>
          </a:p>
        </p:txBody>
      </p:sp>
      <p:sp>
        <p:nvSpPr>
          <p:cNvPr id="263" name="Shape 26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64" name="Shape 2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Layer Cake Federalism</a:t>
            </a:r>
          </a:p>
        </p:txBody>
      </p:sp>
      <p:sp>
        <p:nvSpPr>
          <p:cNvPr id="271" name="Shape 2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Answer</a:t>
            </a:r>
          </a:p>
        </p:txBody>
      </p:sp>
      <p:sp>
        <p:nvSpPr>
          <p:cNvPr id="272" name="Shape 27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73" name="Shape 2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Powers blended or mixed or shared between federal, states and local government</a:t>
            </a:r>
          </a:p>
        </p:txBody>
      </p:sp>
      <p:sp>
        <p:nvSpPr>
          <p:cNvPr id="280" name="Shape 2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Question</a:t>
            </a:r>
          </a:p>
        </p:txBody>
      </p:sp>
      <p:sp>
        <p:nvSpPr>
          <p:cNvPr id="281" name="Shape 28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82" name="Shape 2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Rainbow cake or Marble Cake Federalism.</a:t>
            </a:r>
          </a:p>
        </p:txBody>
      </p:sp>
      <p:sp>
        <p:nvSpPr>
          <p:cNvPr id="289" name="Shape 2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Answer</a:t>
            </a:r>
          </a:p>
        </p:txBody>
      </p:sp>
      <p:sp>
        <p:nvSpPr>
          <p:cNvPr id="290" name="Shape 29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91" name="Shape 2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Sending responsibilities and powers that were the federal government’s and now shift to the states is called?</a:t>
            </a:r>
          </a:p>
        </p:txBody>
      </p:sp>
      <p:sp>
        <p:nvSpPr>
          <p:cNvPr id="298" name="Shape 2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Question</a:t>
            </a:r>
          </a:p>
        </p:txBody>
      </p:sp>
      <p:sp>
        <p:nvSpPr>
          <p:cNvPr id="299" name="Shape 29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00" name="Shape 3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Defined as a real or apparent conflict between interests ideas and beliefs</a:t>
            </a:r>
          </a:p>
        </p:txBody>
      </p:sp>
      <p:sp>
        <p:nvSpPr>
          <p:cNvPr id="65" name="Shape 6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Question</a:t>
            </a:r>
          </a:p>
        </p:txBody>
      </p:sp>
      <p:sp>
        <p:nvSpPr>
          <p:cNvPr id="66" name="Shape 6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67" name="Shape 6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Devolution</a:t>
            </a:r>
          </a:p>
        </p:txBody>
      </p:sp>
      <p:sp>
        <p:nvSpPr>
          <p:cNvPr id="307" name="Shape 3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Answer</a:t>
            </a:r>
          </a:p>
        </p:txBody>
      </p:sp>
      <p:sp>
        <p:nvSpPr>
          <p:cNvPr id="308" name="Shape 30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09" name="Shape 3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This court case Gave the National or Federal Government the power to regulate commerce between the states.</a:t>
            </a:r>
          </a:p>
        </p:txBody>
      </p:sp>
      <p:sp>
        <p:nvSpPr>
          <p:cNvPr id="316" name="Shape 3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Question</a:t>
            </a:r>
          </a:p>
        </p:txBody>
      </p:sp>
      <p:sp>
        <p:nvSpPr>
          <p:cNvPr id="317" name="Shape 31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18" name="Shape 3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Gibbons v. Ogden 1824</a:t>
            </a:r>
          </a:p>
        </p:txBody>
      </p:sp>
      <p:sp>
        <p:nvSpPr>
          <p:cNvPr id="325" name="Shape 3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Answer</a:t>
            </a:r>
          </a:p>
        </p:txBody>
      </p:sp>
      <p:sp>
        <p:nvSpPr>
          <p:cNvPr id="326" name="Shape 32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27" name="Shape 3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54113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Americans tend to a have a _____ degree of class consciousness</a:t>
            </a:r>
          </a:p>
        </p:txBody>
      </p:sp>
      <p:sp>
        <p:nvSpPr>
          <p:cNvPr id="334" name="Shape 3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Question</a:t>
            </a:r>
          </a:p>
        </p:txBody>
      </p:sp>
      <p:sp>
        <p:nvSpPr>
          <p:cNvPr id="335" name="Shape 33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36" name="Shape 3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High</a:t>
            </a:r>
          </a:p>
        </p:txBody>
      </p:sp>
      <p:sp>
        <p:nvSpPr>
          <p:cNvPr id="343" name="Shape 3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Answer</a:t>
            </a:r>
          </a:p>
        </p:txBody>
      </p:sp>
      <p:sp>
        <p:nvSpPr>
          <p:cNvPr id="344" name="Shape 34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45" name="Shape 3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Americans tend to believe in equality of opportunity over equality of results.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T/F</a:t>
            </a:r>
          </a:p>
        </p:txBody>
      </p:sp>
      <p:sp>
        <p:nvSpPr>
          <p:cNvPr id="352" name="Shape 3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Question</a:t>
            </a:r>
          </a:p>
        </p:txBody>
      </p:sp>
      <p:sp>
        <p:nvSpPr>
          <p:cNvPr id="353" name="Shape 35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54" name="Shape 3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True</a:t>
            </a:r>
          </a:p>
        </p:txBody>
      </p:sp>
      <p:sp>
        <p:nvSpPr>
          <p:cNvPr id="361" name="Shape 3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Answer</a:t>
            </a:r>
          </a:p>
        </p:txBody>
      </p:sp>
      <p:sp>
        <p:nvSpPr>
          <p:cNvPr id="362" name="Shape 36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63" name="Shape 3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Governments are only legitimate if they are______,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Especially in the USA</a:t>
            </a:r>
          </a:p>
        </p:txBody>
      </p:sp>
      <p:sp>
        <p:nvSpPr>
          <p:cNvPr id="370" name="Shape 3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Question</a:t>
            </a:r>
          </a:p>
        </p:txBody>
      </p:sp>
      <p:sp>
        <p:nvSpPr>
          <p:cNvPr id="371" name="Shape 37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72" name="Shape 3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Democratic</a:t>
            </a:r>
          </a:p>
        </p:txBody>
      </p:sp>
      <p:sp>
        <p:nvSpPr>
          <p:cNvPr id="379" name="Shape 3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Answer</a:t>
            </a:r>
          </a:p>
        </p:txBody>
      </p:sp>
      <p:sp>
        <p:nvSpPr>
          <p:cNvPr id="380" name="Shape 38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81" name="Shape 3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7" name="Shape 3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Most Americans identify themselves (80%) as _______</a:t>
            </a:r>
          </a:p>
        </p:txBody>
      </p:sp>
      <p:sp>
        <p:nvSpPr>
          <p:cNvPr id="388" name="Shape 3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Question</a:t>
            </a:r>
          </a:p>
        </p:txBody>
      </p:sp>
      <p:sp>
        <p:nvSpPr>
          <p:cNvPr id="389" name="Shape 38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90" name="Shape 3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Issue</a:t>
            </a:r>
          </a:p>
        </p:txBody>
      </p:sp>
      <p:sp>
        <p:nvSpPr>
          <p:cNvPr id="74" name="Shape 7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Answer</a:t>
            </a:r>
          </a:p>
        </p:txBody>
      </p:sp>
      <p:sp>
        <p:nvSpPr>
          <p:cNvPr id="75" name="Shape 7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76" name="Shape 7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Christians</a:t>
            </a:r>
          </a:p>
        </p:txBody>
      </p:sp>
      <p:sp>
        <p:nvSpPr>
          <p:cNvPr id="397" name="Shape 3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Answer</a:t>
            </a:r>
          </a:p>
        </p:txBody>
      </p:sp>
      <p:sp>
        <p:nvSpPr>
          <p:cNvPr id="398" name="Shape 39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99" name="Shape 3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Since 1950, Trust in government has _________</a:t>
            </a:r>
          </a:p>
        </p:txBody>
      </p:sp>
      <p:sp>
        <p:nvSpPr>
          <p:cNvPr id="406" name="Shape 4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Question</a:t>
            </a:r>
          </a:p>
        </p:txBody>
      </p:sp>
      <p:sp>
        <p:nvSpPr>
          <p:cNvPr id="407" name="Shape 40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08" name="Shape 4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Declined</a:t>
            </a:r>
          </a:p>
        </p:txBody>
      </p:sp>
      <p:sp>
        <p:nvSpPr>
          <p:cNvPr id="415" name="Shape 4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Answer</a:t>
            </a:r>
          </a:p>
        </p:txBody>
      </p:sp>
      <p:sp>
        <p:nvSpPr>
          <p:cNvPr id="416" name="Shape 41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17" name="Shape 4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Fed 47,48 and 51</a:t>
            </a:r>
          </a:p>
        </p:txBody>
      </p:sp>
      <p:sp>
        <p:nvSpPr>
          <p:cNvPr id="424" name="Shape 42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Question</a:t>
            </a:r>
          </a:p>
        </p:txBody>
      </p:sp>
      <p:sp>
        <p:nvSpPr>
          <p:cNvPr id="425" name="Shape 42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26" name="Shape 4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Proposal that branches were intended to have partial agency or intertwine with one another.</a:t>
            </a:r>
          </a:p>
        </p:txBody>
      </p:sp>
      <p:sp>
        <p:nvSpPr>
          <p:cNvPr id="433" name="Shape 43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Answer</a:t>
            </a:r>
          </a:p>
        </p:txBody>
      </p:sp>
      <p:sp>
        <p:nvSpPr>
          <p:cNvPr id="434" name="Shape 43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35" name="Shape 43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Categorical Grant</a:t>
            </a:r>
          </a:p>
        </p:txBody>
      </p:sp>
      <p:sp>
        <p:nvSpPr>
          <p:cNvPr id="442" name="Shape 44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Question</a:t>
            </a:r>
          </a:p>
        </p:txBody>
      </p:sp>
      <p:sp>
        <p:nvSpPr>
          <p:cNvPr id="443" name="Shape 44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44" name="Shape 44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Money given to the states with conditions or strings attached.</a:t>
            </a:r>
          </a:p>
        </p:txBody>
      </p:sp>
      <p:sp>
        <p:nvSpPr>
          <p:cNvPr id="451" name="Shape 45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Answer</a:t>
            </a:r>
          </a:p>
        </p:txBody>
      </p:sp>
      <p:sp>
        <p:nvSpPr>
          <p:cNvPr id="452" name="Shape 45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53" name="Shape 45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Block Grant</a:t>
            </a:r>
          </a:p>
        </p:txBody>
      </p:sp>
      <p:sp>
        <p:nvSpPr>
          <p:cNvPr id="460" name="Shape 46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Question</a:t>
            </a:r>
          </a:p>
        </p:txBody>
      </p:sp>
      <p:sp>
        <p:nvSpPr>
          <p:cNvPr id="461" name="Shape 46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62" name="Shape 46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Type of grant given to the states which allows them to spend the money how they choose.</a:t>
            </a:r>
          </a:p>
        </p:txBody>
      </p:sp>
      <p:sp>
        <p:nvSpPr>
          <p:cNvPr id="469" name="Shape 46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Answer</a:t>
            </a:r>
          </a:p>
        </p:txBody>
      </p:sp>
      <p:sp>
        <p:nvSpPr>
          <p:cNvPr id="470" name="Shape 47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71" name="Shape 47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Mandate</a:t>
            </a:r>
          </a:p>
        </p:txBody>
      </p:sp>
      <p:sp>
        <p:nvSpPr>
          <p:cNvPr id="478" name="Shape 47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Question</a:t>
            </a:r>
          </a:p>
        </p:txBody>
      </p:sp>
      <p:sp>
        <p:nvSpPr>
          <p:cNvPr id="479" name="Shape 47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80" name="Shape 48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activity by which an issue is agitated or settled</a:t>
            </a:r>
          </a:p>
        </p:txBody>
      </p:sp>
      <p:sp>
        <p:nvSpPr>
          <p:cNvPr id="83" name="Shape 8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Question</a:t>
            </a:r>
          </a:p>
        </p:txBody>
      </p:sp>
      <p:sp>
        <p:nvSpPr>
          <p:cNvPr id="84" name="Shape 8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85" name="Shape 8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Usually concerned with Civil Rights or the Environment.</a:t>
            </a:r>
          </a:p>
        </p:txBody>
      </p:sp>
      <p:sp>
        <p:nvSpPr>
          <p:cNvPr id="487" name="Shape 48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Answer</a:t>
            </a:r>
          </a:p>
        </p:txBody>
      </p:sp>
      <p:sp>
        <p:nvSpPr>
          <p:cNvPr id="488" name="Shape 48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89" name="Shape 48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Obamacare </a:t>
            </a:r>
          </a:p>
        </p:txBody>
      </p:sp>
      <p:sp>
        <p:nvSpPr>
          <p:cNvPr id="496" name="Shape 49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Question</a:t>
            </a:r>
          </a:p>
        </p:txBody>
      </p:sp>
      <p:sp>
        <p:nvSpPr>
          <p:cNvPr id="497" name="Shape 49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98" name="Shape 49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Ruled constitutional under court case Sebellius vs NFIB 2012 and Congress’s power to tax.</a:t>
            </a:r>
          </a:p>
        </p:txBody>
      </p:sp>
      <p:sp>
        <p:nvSpPr>
          <p:cNvPr id="505" name="Shape 50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Answer</a:t>
            </a:r>
          </a:p>
        </p:txBody>
      </p:sp>
      <p:sp>
        <p:nvSpPr>
          <p:cNvPr id="506" name="Shape 50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07" name="Shape 50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3" name="Shape 51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4800">
              <a:solidFill>
                <a:srgbClr val="FFFFFF"/>
              </a:solidFill>
            </a:endParaRPr>
          </a:p>
        </p:txBody>
      </p:sp>
      <p:sp>
        <p:nvSpPr>
          <p:cNvPr id="514" name="Shape 51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</a:t>
            </a:r>
          </a:p>
        </p:txBody>
      </p:sp>
      <p:sp>
        <p:nvSpPr>
          <p:cNvPr id="515" name="Shape 51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</a:p>
        </p:txBody>
      </p:sp>
      <p:pic>
        <p:nvPicPr>
          <p:cNvPr id="516" name="Shape 5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Shape 517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3" name="Shape 52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chemeClr val="lt1"/>
                </a:solidFill>
              </a:rPr>
              <a:t>What effects did U.S v Lopez and Obergfell v, Hodges have on State and Federal government power?</a:t>
            </a:r>
          </a:p>
        </p:txBody>
      </p:sp>
      <p:sp>
        <p:nvSpPr>
          <p:cNvPr id="524" name="Shape 52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Question</a:t>
            </a:r>
          </a:p>
        </p:txBody>
      </p:sp>
      <p:sp>
        <p:nvSpPr>
          <p:cNvPr id="525" name="Shape 52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526" name="Shape 5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Lopez expanded state power, while Obergfell increased Federal power.</a:t>
            </a:r>
          </a:p>
        </p:txBody>
      </p:sp>
      <p:sp>
        <p:nvSpPr>
          <p:cNvPr id="533" name="Shape 53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Answer</a:t>
            </a:r>
          </a:p>
        </p:txBody>
      </p:sp>
      <p:sp>
        <p:nvSpPr>
          <p:cNvPr id="534" name="Shape 53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35" name="Shape 53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>
            <a:hlinkClick r:id="rId3"/>
          </p:cNvPr>
          <p:cNvSpPr/>
          <p:nvPr/>
        </p:nvSpPr>
        <p:spPr>
          <a:xfrm>
            <a:off x="36600" y="8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</a:t>
            </a:r>
            <a:r>
              <a:rPr lang="en" sz="3000" b="1">
                <a:solidFill>
                  <a:schemeClr val="lt1"/>
                </a:solidFill>
              </a:rPr>
              <a:t>POLITICS</a:t>
            </a:r>
          </a:p>
        </p:txBody>
      </p:sp>
      <p:sp>
        <p:nvSpPr>
          <p:cNvPr id="91" name="Shape 9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Answer</a:t>
            </a:r>
          </a:p>
        </p:txBody>
      </p:sp>
      <p:sp>
        <p:nvSpPr>
          <p:cNvPr id="92" name="Shape 9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93" name="Shape 9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right to use power</a:t>
            </a:r>
          </a:p>
        </p:txBody>
      </p:sp>
      <p:sp>
        <p:nvSpPr>
          <p:cNvPr id="100" name="Shape 10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Question</a:t>
            </a:r>
          </a:p>
        </p:txBody>
      </p:sp>
      <p:sp>
        <p:nvSpPr>
          <p:cNvPr id="101" name="Shape 10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02" name="Shape 10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Authority</a:t>
            </a:r>
          </a:p>
        </p:txBody>
      </p:sp>
      <p:sp>
        <p:nvSpPr>
          <p:cNvPr id="109" name="Shape 10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Answer</a:t>
            </a:r>
          </a:p>
        </p:txBody>
      </p:sp>
      <p:sp>
        <p:nvSpPr>
          <p:cNvPr id="110" name="Shape 11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11" name="Shape 11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ability to get one person to act in accordance with your intentions.</a:t>
            </a:r>
          </a:p>
        </p:txBody>
      </p:sp>
      <p:sp>
        <p:nvSpPr>
          <p:cNvPr id="118" name="Shape 11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Question</a:t>
            </a:r>
          </a:p>
        </p:txBody>
      </p:sp>
      <p:sp>
        <p:nvSpPr>
          <p:cNvPr id="119" name="Shape 11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20" name="Shape 12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On-screen Show (4:3)</PresentationFormat>
  <Paragraphs>198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Trebuchet MS</vt:lpstr>
      <vt:lpstr>Wave</vt:lpstr>
      <vt:lpstr>U.S. Government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Government</dc:title>
  <dc:creator>James Brady</dc:creator>
  <cp:lastModifiedBy>James Brady</cp:lastModifiedBy>
  <cp:revision>1</cp:revision>
  <dcterms:modified xsi:type="dcterms:W3CDTF">2017-10-05T15:57:36Z</dcterms:modified>
</cp:coreProperties>
</file>